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25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AED90-FDEB-41C2-B638-7AB5521A0A02}" type="datetimeFigureOut">
              <a:rPr lang="cs-CZ" smtClean="0"/>
              <a:pPr/>
              <a:t>2. 6. 2014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9C71E-D0C8-4061-8EDE-D9B95E18956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C71E-D0C8-4061-8EDE-D9B95E18956D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C71E-D0C8-4061-8EDE-D9B95E18956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C71E-D0C8-4061-8EDE-D9B95E18956D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C71E-D0C8-4061-8EDE-D9B95E18956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C71E-D0C8-4061-8EDE-D9B95E18956D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C71E-D0C8-4061-8EDE-D9B95E18956D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C71E-D0C8-4061-8EDE-D9B95E18956D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C71E-D0C8-4061-8EDE-D9B95E18956D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C71E-D0C8-4061-8EDE-D9B95E18956D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C71E-D0C8-4061-8EDE-D9B95E18956D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C71E-D0C8-4061-8EDE-D9B95E18956D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0C3CFD-5360-4512-992C-447F56487AB8}" type="datetimeFigureOut">
              <a:rPr lang="cs-CZ" smtClean="0"/>
              <a:pPr/>
              <a:t>2. 6. 2014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66B6A9-2362-49E4-BA60-172C9572A6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C3CFD-5360-4512-992C-447F56487AB8}" type="datetimeFigureOut">
              <a:rPr lang="cs-CZ" smtClean="0"/>
              <a:pPr/>
              <a:t>2. 6. 2014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6B6A9-2362-49E4-BA60-172C9572A6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C3CFD-5360-4512-992C-447F56487AB8}" type="datetimeFigureOut">
              <a:rPr lang="cs-CZ" smtClean="0"/>
              <a:pPr/>
              <a:t>2. 6. 2014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6B6A9-2362-49E4-BA60-172C9572A6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C3CFD-5360-4512-992C-447F56487AB8}" type="datetimeFigureOut">
              <a:rPr lang="cs-CZ" smtClean="0"/>
              <a:pPr/>
              <a:t>2. 6. 2014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6B6A9-2362-49E4-BA60-172C9572A6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C3CFD-5360-4512-992C-447F56487AB8}" type="datetimeFigureOut">
              <a:rPr lang="cs-CZ" smtClean="0"/>
              <a:pPr/>
              <a:t>2. 6. 2014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6B6A9-2362-49E4-BA60-172C9572A6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C3CFD-5360-4512-992C-447F56487AB8}" type="datetimeFigureOut">
              <a:rPr lang="cs-CZ" smtClean="0"/>
              <a:pPr/>
              <a:t>2. 6. 2014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6B6A9-2362-49E4-BA60-172C9572A6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C3CFD-5360-4512-992C-447F56487AB8}" type="datetimeFigureOut">
              <a:rPr lang="cs-CZ" smtClean="0"/>
              <a:pPr/>
              <a:t>2. 6. 2014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6B6A9-2362-49E4-BA60-172C9572A6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C3CFD-5360-4512-992C-447F56487AB8}" type="datetimeFigureOut">
              <a:rPr lang="cs-CZ" smtClean="0"/>
              <a:pPr/>
              <a:t>2. 6. 2014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6B6A9-2362-49E4-BA60-172C9572A6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C3CFD-5360-4512-992C-447F56487AB8}" type="datetimeFigureOut">
              <a:rPr lang="cs-CZ" smtClean="0"/>
              <a:pPr/>
              <a:t>2. 6. 2014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6B6A9-2362-49E4-BA60-172C9572A6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0C3CFD-5360-4512-992C-447F56487AB8}" type="datetimeFigureOut">
              <a:rPr lang="cs-CZ" smtClean="0"/>
              <a:pPr/>
              <a:t>2. 6. 2014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6B6A9-2362-49E4-BA60-172C9572A6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0C3CFD-5360-4512-992C-447F56487AB8}" type="datetimeFigureOut">
              <a:rPr lang="cs-CZ" smtClean="0"/>
              <a:pPr/>
              <a:t>2. 6. 2014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66B6A9-2362-49E4-BA60-172C9572A6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0C3CFD-5360-4512-992C-447F56487AB8}" type="datetimeFigureOut">
              <a:rPr lang="cs-CZ" smtClean="0"/>
              <a:pPr/>
              <a:t>2. 6. 2014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66B6A9-2362-49E4-BA60-172C9572A6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oj/direct-access.html?locale=c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Novinky v předpisech pro výtahy</a:t>
            </a:r>
            <a:br>
              <a:rPr lang="cs-CZ" dirty="0" smtClean="0"/>
            </a:br>
            <a:r>
              <a:rPr lang="cs-CZ" dirty="0" smtClean="0"/>
              <a:t>2014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ČSN </a:t>
            </a:r>
            <a:r>
              <a:rPr lang="cs-CZ" dirty="0" err="1" smtClean="0"/>
              <a:t>EN</a:t>
            </a:r>
            <a:r>
              <a:rPr lang="cs-CZ" dirty="0" smtClean="0"/>
              <a:t> 81-20 – Výtahy pro dopravu osob a osob a nákladů</a:t>
            </a:r>
          </a:p>
          <a:p>
            <a:r>
              <a:rPr lang="cs-CZ" dirty="0" smtClean="0"/>
              <a:t>ČSN </a:t>
            </a:r>
            <a:r>
              <a:rPr lang="cs-CZ" dirty="0" err="1" smtClean="0"/>
              <a:t>EN</a:t>
            </a:r>
            <a:r>
              <a:rPr lang="cs-CZ" dirty="0" smtClean="0"/>
              <a:t> 81-50 – Konstrukční zásady, výpočty a zkoušky výtahových komponent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528391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Finální znění </a:t>
            </a:r>
            <a:r>
              <a:rPr lang="cs-CZ" dirty="0" err="1" smtClean="0"/>
              <a:t>EN</a:t>
            </a:r>
            <a:r>
              <a:rPr lang="cs-CZ" dirty="0" smtClean="0"/>
              <a:t> 81-20 z února 2014</a:t>
            </a:r>
          </a:p>
          <a:p>
            <a:r>
              <a:rPr lang="cs-CZ" dirty="0" smtClean="0"/>
              <a:t>Finální znění </a:t>
            </a:r>
            <a:r>
              <a:rPr lang="cs-CZ" dirty="0" err="1" smtClean="0"/>
              <a:t>EN</a:t>
            </a:r>
            <a:r>
              <a:rPr lang="cs-CZ" dirty="0" smtClean="0"/>
              <a:t> 81-50 z února 2014</a:t>
            </a:r>
          </a:p>
          <a:p>
            <a:r>
              <a:rPr lang="cs-CZ" dirty="0" smtClean="0"/>
              <a:t>Směrnice EU a rady 2014/33/EU z 26.2.2014</a:t>
            </a:r>
          </a:p>
          <a:p>
            <a:r>
              <a:rPr lang="cs-CZ" dirty="0" smtClean="0"/>
              <a:t>Informace CEN-</a:t>
            </a:r>
            <a:r>
              <a:rPr lang="cs-CZ" dirty="0" err="1" smtClean="0"/>
              <a:t>TC</a:t>
            </a:r>
            <a:r>
              <a:rPr lang="cs-CZ" dirty="0" smtClean="0"/>
              <a:t> 10 z 13.5.2014</a:t>
            </a:r>
          </a:p>
          <a:p>
            <a:endParaRPr lang="cs-CZ" dirty="0" smtClean="0"/>
          </a:p>
          <a:p>
            <a:r>
              <a:rPr lang="cs-CZ" dirty="0" smtClean="0"/>
              <a:t>Praha 5.6.2014</a:t>
            </a:r>
          </a:p>
          <a:p>
            <a:r>
              <a:rPr lang="cs-CZ" dirty="0" smtClean="0"/>
              <a:t>Václav Vaněk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POUŽITÉ DOKUMENTY: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DĚKUJI ZA POZORNOST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SMĚRNICE EVROPSKÉHO PARLAMENTU A RADY 2014/33/EU z 26. února 2014 o harmonizaci právních předpisů členských států týkajících se výtahů a bezpečnostních komponent pro výtahy.</a:t>
            </a:r>
          </a:p>
          <a:p>
            <a:r>
              <a:rPr lang="cs-CZ" dirty="0" smtClean="0"/>
              <a:t>Uveřejněno v Úředním věstníku EU</a:t>
            </a:r>
          </a:p>
          <a:p>
            <a:r>
              <a:rPr lang="cs-CZ" dirty="0" smtClean="0"/>
              <a:t>(</a:t>
            </a:r>
            <a:r>
              <a:rPr lang="cs-CZ" dirty="0" smtClean="0">
                <a:hlinkClick r:id="rId3"/>
              </a:rPr>
              <a:t>http://eur-</a:t>
            </a:r>
            <a:r>
              <a:rPr lang="cs-CZ" dirty="0" err="1" smtClean="0">
                <a:hlinkClick r:id="rId3"/>
              </a:rPr>
              <a:t>lex.europa.eu</a:t>
            </a:r>
            <a:r>
              <a:rPr lang="cs-CZ" dirty="0" smtClean="0">
                <a:hlinkClick r:id="rId3"/>
              </a:rPr>
              <a:t>/oj/</a:t>
            </a:r>
            <a:r>
              <a:rPr lang="cs-CZ" dirty="0" err="1" smtClean="0">
                <a:hlinkClick r:id="rId3"/>
              </a:rPr>
              <a:t>direct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access.html</a:t>
            </a:r>
            <a:r>
              <a:rPr lang="cs-CZ" dirty="0" smtClean="0">
                <a:hlinkClick r:id="rId3"/>
              </a:rPr>
              <a:t>?</a:t>
            </a:r>
            <a:r>
              <a:rPr lang="cs-CZ" dirty="0" err="1" smtClean="0">
                <a:hlinkClick r:id="rId3"/>
              </a:rPr>
              <a:t>locale</a:t>
            </a:r>
            <a:r>
              <a:rPr lang="cs-CZ" dirty="0" smtClean="0">
                <a:hlinkClick r:id="rId3"/>
              </a:rPr>
              <a:t>=</a:t>
            </a:r>
            <a:r>
              <a:rPr lang="cs-CZ" dirty="0" err="1" smtClean="0">
                <a:hlinkClick r:id="rId3"/>
              </a:rPr>
              <a:t>cs</a:t>
            </a:r>
            <a:r>
              <a:rPr lang="cs-CZ" dirty="0" smtClean="0"/>
              <a:t> – březen 2014 </a:t>
            </a:r>
            <a:r>
              <a:rPr lang="cs-CZ" dirty="0" err="1" smtClean="0"/>
              <a:t>L096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2014/33/EU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z jednání </a:t>
            </a:r>
            <a:r>
              <a:rPr lang="cs-CZ" dirty="0" err="1" smtClean="0"/>
              <a:t>LWG</a:t>
            </a:r>
            <a:r>
              <a:rPr lang="cs-CZ" dirty="0" smtClean="0"/>
              <a:t> z 13.5.2014 v Bruselu – pracovní program technické komise CEN – </a:t>
            </a:r>
            <a:r>
              <a:rPr lang="cs-CZ" dirty="0" err="1" smtClean="0"/>
              <a:t>TC</a:t>
            </a:r>
            <a:r>
              <a:rPr lang="cs-CZ" dirty="0" smtClean="0"/>
              <a:t> 10 – kompletní přehled činnosti a stav vydaných a připravovaných norem.</a:t>
            </a:r>
          </a:p>
          <a:p>
            <a:r>
              <a:rPr lang="cs-CZ" dirty="0" smtClean="0"/>
              <a:t>V současné době je vydáno 34 norem a na dalších 11 se pracuje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5" y="260648"/>
            <a:ext cx="7905750" cy="594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cs-CZ" b="1" u="sng" dirty="0" smtClean="0"/>
              <a:t>Informace k normám </a:t>
            </a:r>
            <a:r>
              <a:rPr lang="cs-CZ" b="1" u="sng" dirty="0" err="1" smtClean="0"/>
              <a:t>EN</a:t>
            </a:r>
            <a:r>
              <a:rPr lang="cs-CZ" b="1" u="sng" dirty="0" smtClean="0"/>
              <a:t> 81-20/50 (revize současných </a:t>
            </a:r>
            <a:r>
              <a:rPr lang="cs-CZ" b="1" u="sng" dirty="0" err="1" smtClean="0"/>
              <a:t>EN</a:t>
            </a:r>
            <a:r>
              <a:rPr lang="cs-CZ" b="1" u="sng" dirty="0" smtClean="0"/>
              <a:t> 81-1/2:</a:t>
            </a:r>
          </a:p>
          <a:p>
            <a:r>
              <a:rPr lang="cs-CZ" dirty="0" smtClean="0"/>
              <a:t>Formální hlasování ukončeno v dubnu 2014 - 100% pozitivní</a:t>
            </a:r>
          </a:p>
          <a:p>
            <a:r>
              <a:rPr lang="cs-CZ" dirty="0" smtClean="0"/>
              <a:t>Datum vydání – předpoklad červenec 2014</a:t>
            </a:r>
          </a:p>
          <a:p>
            <a:r>
              <a:rPr lang="cs-CZ" dirty="0" smtClean="0"/>
              <a:t>Harmonizace se směrnicí- předpoklad říjen 2014</a:t>
            </a:r>
          </a:p>
          <a:p>
            <a:r>
              <a:rPr lang="cs-CZ" dirty="0" smtClean="0"/>
              <a:t>Účinnost současných </a:t>
            </a:r>
            <a:r>
              <a:rPr lang="cs-CZ" dirty="0" err="1" smtClean="0"/>
              <a:t>EN</a:t>
            </a:r>
            <a:r>
              <a:rPr lang="cs-CZ" dirty="0" smtClean="0"/>
              <a:t> 81-1/2 – předpoklad</a:t>
            </a:r>
          </a:p>
          <a:p>
            <a:pPr>
              <a:buNone/>
            </a:pPr>
            <a:r>
              <a:rPr lang="cs-CZ" dirty="0" smtClean="0"/>
              <a:t>   červenec 2017 – do té doby přechodné             období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Tento</a:t>
            </a:r>
            <a:r>
              <a:rPr lang="en-US" dirty="0"/>
              <a:t> </a:t>
            </a:r>
            <a:r>
              <a:rPr lang="en-US" dirty="0" err="1"/>
              <a:t>dokument</a:t>
            </a:r>
            <a:r>
              <a:rPr lang="en-US" dirty="0"/>
              <a:t> </a:t>
            </a:r>
            <a:r>
              <a:rPr lang="en-US" dirty="0" err="1"/>
              <a:t>spolu</a:t>
            </a:r>
            <a:r>
              <a:rPr lang="en-US" dirty="0"/>
              <a:t> s </a:t>
            </a:r>
            <a:r>
              <a:rPr lang="en-US" dirty="0" smtClean="0"/>
              <a:t>EN </a:t>
            </a:r>
            <a:r>
              <a:rPr lang="en-US" dirty="0"/>
              <a:t>81-50:2014 </a:t>
            </a:r>
            <a:r>
              <a:rPr lang="en-US" dirty="0" err="1"/>
              <a:t>nahradí</a:t>
            </a:r>
            <a:r>
              <a:rPr lang="en-US" dirty="0"/>
              <a:t> </a:t>
            </a:r>
            <a:r>
              <a:rPr lang="cs-CZ" dirty="0" smtClean="0"/>
              <a:t> </a:t>
            </a:r>
            <a:r>
              <a:rPr lang="en-US" dirty="0" smtClean="0"/>
              <a:t>EN </a:t>
            </a:r>
            <a:r>
              <a:rPr lang="en-US" dirty="0"/>
              <a:t>81-</a:t>
            </a:r>
            <a:r>
              <a:rPr lang="en-US" dirty="0" err="1"/>
              <a:t>1:1998+A3:2009</a:t>
            </a:r>
            <a:r>
              <a:rPr lang="en-US" dirty="0"/>
              <a:t>, EN 81-</a:t>
            </a:r>
            <a:r>
              <a:rPr lang="en-US" dirty="0" err="1"/>
              <a:t>2:1998+A3:2009</a:t>
            </a:r>
            <a:r>
              <a:rPr lang="en-US" dirty="0"/>
              <a:t>.</a:t>
            </a:r>
            <a:endParaRPr lang="cs-CZ" dirty="0"/>
          </a:p>
          <a:p>
            <a:pPr marL="514350" indent="-514350">
              <a:buNone/>
            </a:pPr>
            <a:r>
              <a:rPr lang="cs-CZ" dirty="0" smtClean="0"/>
              <a:t> 1) Náhrada současně platných předpisů – seznam</a:t>
            </a:r>
          </a:p>
          <a:p>
            <a:pPr marL="514350" indent="-514350">
              <a:buNone/>
            </a:pPr>
            <a:r>
              <a:rPr lang="cs-CZ" dirty="0" smtClean="0"/>
              <a:t> 2) Hlavní zásady náhrady současných norem</a:t>
            </a:r>
            <a:r>
              <a:rPr lang="en-US" dirty="0"/>
              <a:t> </a:t>
            </a:r>
            <a:endParaRPr lang="cs-CZ" dirty="0"/>
          </a:p>
          <a:p>
            <a:pPr>
              <a:buNone/>
            </a:pPr>
            <a:r>
              <a:rPr lang="cs-CZ" dirty="0" smtClean="0"/>
              <a:t>3) Účel normy</a:t>
            </a:r>
          </a:p>
          <a:p>
            <a:pPr>
              <a:buNone/>
            </a:pPr>
            <a:r>
              <a:rPr lang="cs-CZ" dirty="0" smtClean="0"/>
              <a:t>4) </a:t>
            </a:r>
            <a:r>
              <a:rPr lang="cs-CZ" dirty="0"/>
              <a:t>Z</a:t>
            </a:r>
            <a:r>
              <a:rPr lang="cs-CZ" dirty="0" smtClean="0"/>
              <a:t>ásady zpracování</a:t>
            </a:r>
          </a:p>
          <a:p>
            <a:pPr>
              <a:buNone/>
            </a:pPr>
            <a:r>
              <a:rPr lang="cs-CZ" dirty="0" smtClean="0"/>
              <a:t>5) Předpoklady</a:t>
            </a:r>
          </a:p>
          <a:p>
            <a:pPr>
              <a:buNone/>
            </a:pPr>
            <a:r>
              <a:rPr lang="cs-CZ" dirty="0" smtClean="0"/>
              <a:t>6) Pro co norma neplatí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ČSN </a:t>
            </a:r>
            <a:r>
              <a:rPr lang="cs-CZ" dirty="0" err="1" smtClean="0"/>
              <a:t>EN</a:t>
            </a:r>
            <a:r>
              <a:rPr lang="cs-CZ" dirty="0" smtClean="0"/>
              <a:t> 81-20</a:t>
            </a:r>
            <a:br>
              <a:rPr lang="cs-CZ" dirty="0" smtClean="0"/>
            </a:br>
            <a:r>
              <a:rPr lang="cs-CZ" dirty="0" smtClean="0"/>
              <a:t>Výtahy pro dopravu osob a osob a nákladů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514350" indent="-514350">
              <a:buNone/>
            </a:pPr>
            <a:r>
              <a:rPr lang="cs-CZ" dirty="0" smtClean="0"/>
              <a:t>1) Účel normy</a:t>
            </a:r>
          </a:p>
          <a:p>
            <a:pPr marL="514350" indent="-514350">
              <a:buNone/>
            </a:pPr>
            <a:r>
              <a:rPr lang="cs-CZ" dirty="0" smtClean="0"/>
              <a:t>2) Předmět normy</a:t>
            </a:r>
          </a:p>
          <a:p>
            <a:pPr marL="514350" indent="-514350">
              <a:buNone/>
            </a:pPr>
            <a:r>
              <a:rPr lang="cs-CZ" dirty="0" smtClean="0"/>
              <a:t>3) Přehled závažných nebezpečí</a:t>
            </a:r>
          </a:p>
          <a:p>
            <a:pPr marL="514350" indent="-514350">
              <a:buNone/>
            </a:pPr>
            <a:r>
              <a:rPr lang="cs-CZ" dirty="0" smtClean="0"/>
              <a:t>4) Bezpečnostní komponenty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08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ČSN </a:t>
            </a:r>
            <a:r>
              <a:rPr lang="cs-CZ" dirty="0" err="1" smtClean="0"/>
              <a:t>EN</a:t>
            </a:r>
            <a:r>
              <a:rPr lang="cs-CZ" dirty="0" smtClean="0"/>
              <a:t> 81-50</a:t>
            </a:r>
            <a:br>
              <a:rPr lang="cs-CZ" dirty="0" smtClean="0"/>
            </a:br>
            <a:r>
              <a:rPr lang="cs-CZ" dirty="0" smtClean="0"/>
              <a:t>Konstrukční zásady, výpočty a zkoušky výtahových komponent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794315"/>
          </a:xfrm>
        </p:spPr>
        <p:txBody>
          <a:bodyPr/>
          <a:lstStyle/>
          <a:p>
            <a:pPr marL="624078" indent="-514350">
              <a:buNone/>
            </a:pPr>
            <a:r>
              <a:rPr lang="cs-CZ" dirty="0" smtClean="0"/>
              <a:t>1) Normy vydané v roce 2014</a:t>
            </a:r>
          </a:p>
          <a:p>
            <a:pPr marL="624078" indent="-514350">
              <a:buNone/>
            </a:pPr>
            <a:r>
              <a:rPr lang="cs-CZ" dirty="0" smtClean="0"/>
              <a:t>2) Revize, přípravné práce, předpoklad vydání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728192"/>
          </a:xfrm>
        </p:spPr>
        <p:txBody>
          <a:bodyPr>
            <a:normAutofit/>
          </a:bodyPr>
          <a:lstStyle/>
          <a:p>
            <a:r>
              <a:rPr lang="cs-CZ" dirty="0" smtClean="0"/>
              <a:t>Informace o dalších novinkách v předpisech pro výtahy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r>
              <a:rPr lang="cs-CZ" dirty="0" smtClean="0"/>
              <a:t>Datum vydání 26. února 2014</a:t>
            </a:r>
          </a:p>
          <a:p>
            <a:endParaRPr lang="cs-CZ" dirty="0" smtClean="0"/>
          </a:p>
          <a:p>
            <a:r>
              <a:rPr lang="cs-CZ" dirty="0" smtClean="0"/>
              <a:t>Směrnice uvádí řadu podmínek a povinností pro uvádění výtahů na trh, jejich kontrolu, posuzování shody a zajištění souladu s předpisy EU.</a:t>
            </a:r>
          </a:p>
          <a:p>
            <a:r>
              <a:rPr lang="cs-CZ" dirty="0" smtClean="0"/>
              <a:t>Dále uvádím hlavní zásady, které byly použity při tvorbě Směrnice.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SMĚRNICE EVROPSKÉHO PARLAMENTU A RADY 2014/33/EU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242</TotalTime>
  <Words>308</Words>
  <Application>Microsoft Office PowerPoint</Application>
  <PresentationFormat>Předvádění na obrazovce (4:3)</PresentationFormat>
  <Paragraphs>62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Novinky v předpisech pro výtahy 2014</vt:lpstr>
      <vt:lpstr>  2014/33/EU</vt:lpstr>
      <vt:lpstr>Snímek 3</vt:lpstr>
      <vt:lpstr>Snímek 4</vt:lpstr>
      <vt:lpstr>Snímek 5</vt:lpstr>
      <vt:lpstr>ČSN EN 81-20 Výtahy pro dopravu osob a osob a nákladů</vt:lpstr>
      <vt:lpstr>ČSN EN 81-50 Konstrukční zásady, výpočty a zkoušky výtahových komponent</vt:lpstr>
      <vt:lpstr>Informace o dalších novinkách v předpisech pro výtahy</vt:lpstr>
      <vt:lpstr>SMĚRNICE EVROPSKÉHO PARLAMENTU A RADY 2014/33/EU</vt:lpstr>
      <vt:lpstr>POUŽITÉ DOKUMENTY: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Novinky v předpisech pro výtahy 2014</dc:title>
  <dc:creator>Václav Vaněk</dc:creator>
  <cp:lastModifiedBy>Václav Vaněk</cp:lastModifiedBy>
  <cp:revision>26</cp:revision>
  <dcterms:created xsi:type="dcterms:W3CDTF">2014-06-02T04:56:16Z</dcterms:created>
  <dcterms:modified xsi:type="dcterms:W3CDTF">2014-06-02T09:00:35Z</dcterms:modified>
</cp:coreProperties>
</file>